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8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950A2-1AE4-4244-B999-EC2A6962C8FE}" type="datetimeFigureOut">
              <a:rPr lang="en-US" smtClean="0"/>
              <a:pPr/>
              <a:t>1/14/14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12CB0-826D-C14D-B159-484A7B74E1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12CB0-826D-C14D-B159-484A7B74E1C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4667-B1E3-564E-8EB5-7AD594186D9F}" type="datetimeFigureOut">
              <a:rPr lang="en-US" smtClean="0"/>
              <a:pPr/>
              <a:t>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4353-BE61-B04D-ACBE-5FAA3AE7BF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4667-B1E3-564E-8EB5-7AD594186D9F}" type="datetimeFigureOut">
              <a:rPr lang="en-US" smtClean="0"/>
              <a:pPr/>
              <a:t>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4353-BE61-B04D-ACBE-5FAA3AE7BF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4667-B1E3-564E-8EB5-7AD594186D9F}" type="datetimeFigureOut">
              <a:rPr lang="en-US" smtClean="0"/>
              <a:pPr/>
              <a:t>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4353-BE61-B04D-ACBE-5FAA3AE7BF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4667-B1E3-564E-8EB5-7AD594186D9F}" type="datetimeFigureOut">
              <a:rPr lang="en-US" smtClean="0"/>
              <a:pPr/>
              <a:t>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4353-BE61-B04D-ACBE-5FAA3AE7BF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4667-B1E3-564E-8EB5-7AD594186D9F}" type="datetimeFigureOut">
              <a:rPr lang="en-US" smtClean="0"/>
              <a:pPr/>
              <a:t>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4353-BE61-B04D-ACBE-5FAA3AE7BF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4667-B1E3-564E-8EB5-7AD594186D9F}" type="datetimeFigureOut">
              <a:rPr lang="en-US" smtClean="0"/>
              <a:pPr/>
              <a:t>1/14/14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4353-BE61-B04D-ACBE-5FAA3AE7BF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4667-B1E3-564E-8EB5-7AD594186D9F}" type="datetimeFigureOut">
              <a:rPr lang="en-US" smtClean="0"/>
              <a:pPr/>
              <a:t>1/14/14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4353-BE61-B04D-ACBE-5FAA3AE7BF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4667-B1E3-564E-8EB5-7AD594186D9F}" type="datetimeFigureOut">
              <a:rPr lang="en-US" smtClean="0"/>
              <a:pPr/>
              <a:t>1/14/14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4353-BE61-B04D-ACBE-5FAA3AE7BF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4667-B1E3-564E-8EB5-7AD594186D9F}" type="datetimeFigureOut">
              <a:rPr lang="en-US" smtClean="0"/>
              <a:pPr/>
              <a:t>1/14/14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4353-BE61-B04D-ACBE-5FAA3AE7BF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4667-B1E3-564E-8EB5-7AD594186D9F}" type="datetimeFigureOut">
              <a:rPr lang="en-US" smtClean="0"/>
              <a:pPr/>
              <a:t>1/14/14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4353-BE61-B04D-ACBE-5FAA3AE7BF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4667-B1E3-564E-8EB5-7AD594186D9F}" type="datetimeFigureOut">
              <a:rPr lang="en-US" smtClean="0"/>
              <a:pPr/>
              <a:t>1/14/14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4353-BE61-B04D-ACBE-5FAA3AE7BF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84667-B1E3-564E-8EB5-7AD594186D9F}" type="datetimeFigureOut">
              <a:rPr lang="en-US" smtClean="0"/>
              <a:pPr/>
              <a:t>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04353-BE61-B04D-ACBE-5FAA3AE7BF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Lucida Calligraphy"/>
                <a:cs typeface="Lucida Calligraphy"/>
              </a:rPr>
              <a:t>Prophecy as a Human Phenomenon</a:t>
            </a:r>
            <a:endParaRPr lang="en-US" dirty="0">
              <a:latin typeface="Lucida Calligraphy"/>
              <a:cs typeface="Lucida Calligraphy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>
                <a:latin typeface="Lucida Calligraphy"/>
                <a:cs typeface="Lucida Calligraphy"/>
              </a:rPr>
              <a:t>Benj</a:t>
            </a:r>
            <a:r>
              <a:rPr lang="en-US" dirty="0" smtClean="0">
                <a:latin typeface="Lucida Calligraphy"/>
                <a:cs typeface="Lucida Calligraphy"/>
              </a:rPr>
              <a:t> Fried</a:t>
            </a:r>
          </a:p>
          <a:p>
            <a:r>
              <a:rPr lang="en-US" dirty="0" smtClean="0">
                <a:latin typeface="Lucida Calligraphy"/>
                <a:cs typeface="Lucida Calligraphy"/>
              </a:rPr>
              <a:t>MTS Harvard Divinity School ‘12</a:t>
            </a:r>
            <a:endParaRPr lang="en-US" dirty="0">
              <a:latin typeface="Lucida Calligraphy"/>
              <a:cs typeface="Lucida Calligraph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Lucida Calligraphy"/>
                <a:cs typeface="Lucida Calligraphy"/>
              </a:rPr>
              <a:t>Types of Prophet</a:t>
            </a:r>
            <a:endParaRPr lang="en-US" dirty="0"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Lucida Calligraphy"/>
                <a:cs typeface="Lucida Calligraphy"/>
              </a:rPr>
              <a:t>Religious Reformer</a:t>
            </a:r>
          </a:p>
          <a:p>
            <a:pPr lvl="1"/>
            <a:r>
              <a:rPr lang="en-US" dirty="0" smtClean="0">
                <a:latin typeface="Lucida Calligraphy"/>
                <a:cs typeface="Lucida Calligraphy"/>
              </a:rPr>
              <a:t>Oftentimes a temple official</a:t>
            </a:r>
          </a:p>
          <a:p>
            <a:pPr lvl="1"/>
            <a:r>
              <a:rPr lang="en-US" dirty="0" smtClean="0">
                <a:latin typeface="Lucida Calligraphy"/>
                <a:cs typeface="Lucida Calligraphy"/>
              </a:rPr>
              <a:t>Attempts to overhaul religious practice or “return” the people to correct worship</a:t>
            </a:r>
          </a:p>
          <a:p>
            <a:pPr lvl="1"/>
            <a:endParaRPr lang="en-US" dirty="0" smtClean="0">
              <a:latin typeface="Lucida Calligraphy"/>
              <a:cs typeface="Lucida Calligraphy"/>
            </a:endParaRPr>
          </a:p>
          <a:p>
            <a:pPr lvl="1">
              <a:buNone/>
            </a:pPr>
            <a:r>
              <a:rPr lang="en-US" dirty="0" smtClean="0">
                <a:latin typeface="Lucida Calligraphy"/>
                <a:cs typeface="Lucida Calligraphy"/>
              </a:rPr>
              <a:t>Example:  Jeremiah (the </a:t>
            </a:r>
            <a:r>
              <a:rPr lang="en-US" dirty="0" err="1" smtClean="0">
                <a:latin typeface="Lucida Calligraphy"/>
                <a:cs typeface="Lucida Calligraphy"/>
              </a:rPr>
              <a:t>Deuteronomist</a:t>
            </a:r>
            <a:r>
              <a:rPr lang="en-US" dirty="0" smtClean="0">
                <a:latin typeface="Lucida Calligraphy"/>
                <a:cs typeface="Lucida Calligraphy"/>
              </a:rPr>
              <a:t>)</a:t>
            </a:r>
            <a:endParaRPr lang="en-US" dirty="0">
              <a:latin typeface="Lucida Calligraphy"/>
              <a:cs typeface="Lucida Calligraph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Lucida Calligraphy"/>
                <a:cs typeface="Lucida Calligraphy"/>
              </a:rPr>
              <a:t>Types of Prophet</a:t>
            </a:r>
            <a:endParaRPr lang="en-US" dirty="0"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Lucida Calligraphy"/>
                <a:cs typeface="Lucida Calligraphy"/>
              </a:rPr>
              <a:t>Historical Commentator</a:t>
            </a:r>
          </a:p>
          <a:p>
            <a:pPr lvl="1"/>
            <a:r>
              <a:rPr lang="en-US" dirty="0" smtClean="0">
                <a:latin typeface="Lucida Calligraphy"/>
                <a:cs typeface="Lucida Calligraphy"/>
              </a:rPr>
              <a:t>Attempts to place traumatic historical events into the religious context</a:t>
            </a:r>
          </a:p>
          <a:p>
            <a:pPr lvl="1">
              <a:buNone/>
            </a:pPr>
            <a:endParaRPr lang="en-US" dirty="0" smtClean="0">
              <a:latin typeface="Lucida Calligraphy"/>
              <a:cs typeface="Lucida Calligraphy"/>
            </a:endParaRPr>
          </a:p>
          <a:p>
            <a:pPr lvl="1">
              <a:buNone/>
            </a:pPr>
            <a:r>
              <a:rPr lang="en-US" dirty="0" smtClean="0">
                <a:latin typeface="Lucida Calligraphy"/>
                <a:cs typeface="Lucida Calligraphy"/>
              </a:rPr>
              <a:t>Examples:  1</a:t>
            </a:r>
            <a:r>
              <a:rPr lang="en-US" baseline="30000" dirty="0" smtClean="0">
                <a:latin typeface="Lucida Calligraphy"/>
                <a:cs typeface="Lucida Calligraphy"/>
              </a:rPr>
              <a:t>st</a:t>
            </a:r>
            <a:r>
              <a:rPr lang="en-US" dirty="0" smtClean="0">
                <a:latin typeface="Lucida Calligraphy"/>
                <a:cs typeface="Lucida Calligraphy"/>
              </a:rPr>
              <a:t> Isaiah, Nahum, </a:t>
            </a:r>
            <a:r>
              <a:rPr lang="en-US" dirty="0" err="1" smtClean="0">
                <a:latin typeface="Lucida Calligraphy"/>
                <a:cs typeface="Lucida Calligraphy"/>
              </a:rPr>
              <a:t>Habbakuk</a:t>
            </a:r>
            <a:endParaRPr lang="en-US" dirty="0">
              <a:latin typeface="Lucida Calligraphy"/>
              <a:cs typeface="Lucida Calligraph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Calligraphy"/>
                <a:cs typeface="Lucida Calligraphy"/>
              </a:rPr>
              <a:t>Types of Prophet</a:t>
            </a:r>
            <a:endParaRPr lang="en-US" dirty="0"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Lucida Calligraphy"/>
                <a:cs typeface="Lucida Calligraphy"/>
              </a:rPr>
              <a:t>Community Organizer</a:t>
            </a:r>
          </a:p>
          <a:p>
            <a:pPr lvl="1"/>
            <a:r>
              <a:rPr lang="en-US" dirty="0" smtClean="0">
                <a:latin typeface="Lucida Calligraphy"/>
                <a:cs typeface="Lucida Calligraphy"/>
              </a:rPr>
              <a:t>Tries to reconstruct the community or lead it to a new place</a:t>
            </a:r>
          </a:p>
          <a:p>
            <a:pPr lvl="1"/>
            <a:r>
              <a:rPr lang="en-US" dirty="0" smtClean="0">
                <a:latin typeface="Lucida Calligraphy"/>
                <a:cs typeface="Lucida Calligraphy"/>
              </a:rPr>
              <a:t>This phenomena is particularly post-exilic</a:t>
            </a:r>
          </a:p>
          <a:p>
            <a:pPr lvl="1"/>
            <a:endParaRPr lang="en-US" dirty="0" smtClean="0">
              <a:latin typeface="Lucida Calligraphy"/>
              <a:cs typeface="Lucida Calligraphy"/>
            </a:endParaRPr>
          </a:p>
          <a:p>
            <a:pPr lvl="1">
              <a:buNone/>
            </a:pPr>
            <a:r>
              <a:rPr lang="en-US" dirty="0" smtClean="0">
                <a:latin typeface="Lucida Calligraphy"/>
                <a:cs typeface="Lucida Calligraphy"/>
              </a:rPr>
              <a:t>Examples:  </a:t>
            </a:r>
            <a:r>
              <a:rPr lang="en-US" dirty="0" err="1" smtClean="0">
                <a:latin typeface="Lucida Calligraphy"/>
                <a:cs typeface="Lucida Calligraphy"/>
              </a:rPr>
              <a:t>Deutero</a:t>
            </a:r>
            <a:r>
              <a:rPr lang="en-US" dirty="0" smtClean="0">
                <a:latin typeface="Lucida Calligraphy"/>
                <a:cs typeface="Lucida Calligraphy"/>
              </a:rPr>
              <a:t>-Isaiah, </a:t>
            </a:r>
            <a:r>
              <a:rPr lang="en-US" dirty="0" err="1" smtClean="0">
                <a:latin typeface="Lucida Calligraphy"/>
                <a:cs typeface="Lucida Calligraphy"/>
              </a:rPr>
              <a:t>Trito</a:t>
            </a:r>
            <a:r>
              <a:rPr lang="en-US" dirty="0" smtClean="0">
                <a:latin typeface="Lucida Calligraphy"/>
                <a:cs typeface="Lucida Calligraphy"/>
              </a:rPr>
              <a:t>-Isaiah</a:t>
            </a:r>
            <a:endParaRPr lang="en-US" dirty="0">
              <a:latin typeface="Lucida Calligraphy"/>
              <a:cs typeface="Lucida Calligraph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Calligraphy"/>
                <a:cs typeface="Lucida Calligraphy"/>
              </a:rPr>
              <a:t>Types of Prophet</a:t>
            </a:r>
            <a:endParaRPr lang="en-US" dirty="0"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Lucida Calligraphy"/>
                <a:cs typeface="Lucida Calligraphy"/>
              </a:rPr>
              <a:t>Apocalypse</a:t>
            </a:r>
          </a:p>
          <a:p>
            <a:pPr lvl="1"/>
            <a:r>
              <a:rPr lang="en-US" dirty="0" smtClean="0">
                <a:latin typeface="Lucida Calligraphy"/>
                <a:cs typeface="Lucida Calligraphy"/>
              </a:rPr>
              <a:t>Predicts a vision for the end of the world or a time of restoration and reconciliation to God</a:t>
            </a:r>
          </a:p>
          <a:p>
            <a:pPr lvl="1"/>
            <a:endParaRPr lang="en-US" dirty="0" smtClean="0">
              <a:latin typeface="Lucida Calligraphy"/>
              <a:cs typeface="Lucida Calligraphy"/>
            </a:endParaRPr>
          </a:p>
          <a:p>
            <a:pPr lvl="1">
              <a:buNone/>
            </a:pPr>
            <a:r>
              <a:rPr lang="en-US" dirty="0" smtClean="0">
                <a:latin typeface="Lucida Calligraphy"/>
                <a:cs typeface="Lucida Calligraphy"/>
              </a:rPr>
              <a:t>Examples:  Daniel, 4</a:t>
            </a:r>
            <a:r>
              <a:rPr lang="en-US" baseline="30000" dirty="0" smtClean="0">
                <a:latin typeface="Lucida Calligraphy"/>
                <a:cs typeface="Lucida Calligraphy"/>
              </a:rPr>
              <a:t>th</a:t>
            </a:r>
            <a:r>
              <a:rPr lang="en-US" dirty="0" smtClean="0">
                <a:latin typeface="Lucida Calligraphy"/>
                <a:cs typeface="Lucida Calligraphy"/>
              </a:rPr>
              <a:t> Isaiah (Isaiah 24-27)</a:t>
            </a:r>
            <a:endParaRPr lang="en-US" dirty="0">
              <a:latin typeface="Lucida Calligraphy"/>
              <a:cs typeface="Lucida Calligraph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Calligraphy"/>
                <a:cs typeface="Lucida Calligraphy"/>
              </a:rPr>
              <a:t>Identifying Our Prophets</a:t>
            </a:r>
            <a:endParaRPr lang="en-US" dirty="0"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Lucida Calligraphy"/>
                <a:cs typeface="Lucida Calligraphy"/>
              </a:rPr>
              <a:t>Questions to ask:</a:t>
            </a:r>
          </a:p>
          <a:p>
            <a:pPr lvl="1"/>
            <a:endParaRPr lang="en-US" dirty="0" smtClean="0">
              <a:latin typeface="Lucida Calligraphy"/>
              <a:cs typeface="Lucida Calligraphy"/>
            </a:endParaRPr>
          </a:p>
          <a:p>
            <a:pPr lvl="1"/>
            <a:r>
              <a:rPr lang="en-US" dirty="0" smtClean="0">
                <a:latin typeface="Lucida Calligraphy"/>
                <a:cs typeface="Lucida Calligraphy"/>
              </a:rPr>
              <a:t>Place within society</a:t>
            </a:r>
          </a:p>
          <a:p>
            <a:pPr lvl="1"/>
            <a:endParaRPr lang="en-US" dirty="0" smtClean="0">
              <a:latin typeface="Lucida Calligraphy"/>
              <a:cs typeface="Lucida Calligraphy"/>
            </a:endParaRPr>
          </a:p>
          <a:p>
            <a:pPr lvl="1"/>
            <a:r>
              <a:rPr lang="en-US" dirty="0" smtClean="0">
                <a:latin typeface="Lucida Calligraphy"/>
                <a:cs typeface="Lucida Calligraphy"/>
              </a:rPr>
              <a:t>How did the prophets get their gravitas</a:t>
            </a:r>
            <a:endParaRPr lang="en-US" dirty="0">
              <a:latin typeface="Lucida Calligraphy"/>
              <a:cs typeface="Lucida Calligraph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Calligraphy"/>
                <a:cs typeface="Lucida Calligraphy"/>
              </a:rPr>
              <a:t>Place within Society</a:t>
            </a:r>
            <a:endParaRPr lang="en-US" dirty="0"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053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Lucida Calligraphy"/>
                <a:cs typeface="Lucida Calligraphy"/>
              </a:rPr>
              <a:t>Insider verses Outsider</a:t>
            </a:r>
          </a:p>
          <a:p>
            <a:r>
              <a:rPr lang="en-US" dirty="0" smtClean="0">
                <a:latin typeface="Lucida Calligraphy"/>
                <a:cs typeface="Lucida Calligraphy"/>
              </a:rPr>
              <a:t>Insiders (Isaiah, Jeremiah, Nathan)</a:t>
            </a:r>
          </a:p>
          <a:p>
            <a:pPr lvl="1"/>
            <a:r>
              <a:rPr lang="en-US" dirty="0" smtClean="0">
                <a:latin typeface="Lucida Calligraphy"/>
                <a:cs typeface="Lucida Calligraphy"/>
              </a:rPr>
              <a:t>Associations with scribal communities</a:t>
            </a:r>
          </a:p>
          <a:p>
            <a:pPr lvl="1"/>
            <a:r>
              <a:rPr lang="en-US" dirty="0" smtClean="0">
                <a:latin typeface="Lucida Calligraphy"/>
                <a:cs typeface="Lucida Calligraphy"/>
              </a:rPr>
              <a:t>Ties to the monarchy</a:t>
            </a:r>
          </a:p>
          <a:p>
            <a:pPr lvl="1">
              <a:buNone/>
            </a:pPr>
            <a:endParaRPr lang="en-US" dirty="0" smtClean="0">
              <a:latin typeface="Lucida Calligraphy"/>
              <a:cs typeface="Lucida Calligraphy"/>
            </a:endParaRPr>
          </a:p>
          <a:p>
            <a:pPr lvl="1">
              <a:buNone/>
            </a:pPr>
            <a:r>
              <a:rPr lang="en-US" dirty="0" smtClean="0">
                <a:latin typeface="Lucida Calligraphy"/>
                <a:cs typeface="Lucida Calligraphy"/>
              </a:rPr>
              <a:t>Outsiders (</a:t>
            </a:r>
            <a:r>
              <a:rPr lang="en-US" dirty="0" err="1" smtClean="0">
                <a:latin typeface="Lucida Calligraphy"/>
                <a:cs typeface="Lucida Calligraphy"/>
              </a:rPr>
              <a:t>Micaiah</a:t>
            </a:r>
            <a:r>
              <a:rPr lang="en-US" dirty="0" smtClean="0">
                <a:latin typeface="Lucida Calligraphy"/>
                <a:cs typeface="Lucida Calligraphy"/>
              </a:rPr>
              <a:t>, Amos, Elijah)</a:t>
            </a:r>
          </a:p>
          <a:p>
            <a:pPr lvl="1"/>
            <a:r>
              <a:rPr lang="en-US" dirty="0" smtClean="0">
                <a:latin typeface="Lucida Calligraphy"/>
                <a:cs typeface="Lucida Calligraphy"/>
              </a:rPr>
              <a:t>Not usually “ordained” or trained</a:t>
            </a:r>
          </a:p>
          <a:p>
            <a:pPr lvl="1"/>
            <a:r>
              <a:rPr lang="en-US" dirty="0" smtClean="0">
                <a:latin typeface="Lucida Calligraphy"/>
                <a:cs typeface="Lucida Calligraphy"/>
              </a:rPr>
              <a:t>On the fringes of society</a:t>
            </a:r>
          </a:p>
          <a:p>
            <a:pPr lvl="1"/>
            <a:r>
              <a:rPr lang="en-US" dirty="0" smtClean="0">
                <a:latin typeface="Lucida Calligraphy"/>
                <a:cs typeface="Lucida Calligraphy"/>
              </a:rPr>
              <a:t>Extremely oppositional to powers that be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Lucida Calligraphy"/>
                <a:cs typeface="Lucida Calligraphy"/>
              </a:rPr>
              <a:t>Insider Verses Outsider:  </a:t>
            </a:r>
            <a:r>
              <a:rPr lang="en-US" dirty="0" err="1" smtClean="0">
                <a:latin typeface="Lucida Calligraphy"/>
                <a:cs typeface="Lucida Calligraphy"/>
              </a:rPr>
              <a:t>Micaiah</a:t>
            </a:r>
            <a:r>
              <a:rPr lang="en-US" dirty="0" smtClean="0">
                <a:latin typeface="Lucida Calligraphy"/>
                <a:cs typeface="Lucida Calligraphy"/>
              </a:rPr>
              <a:t> vs. 400 Prophets (1 Kings 22)</a:t>
            </a:r>
            <a:endParaRPr lang="en-US" dirty="0"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5941"/>
            <a:ext cx="8229600" cy="4872059"/>
          </a:xfrm>
        </p:spPr>
        <p:txBody>
          <a:bodyPr>
            <a:normAutofit fontScale="55000" lnSpcReduction="20000"/>
          </a:bodyPr>
          <a:lstStyle/>
          <a:p>
            <a:r>
              <a:rPr lang="en-US" sz="3840" b="1" dirty="0" smtClean="0">
                <a:latin typeface="Lucida Calligraphy"/>
                <a:cs typeface="Lucida Calligraphy"/>
              </a:rPr>
              <a:t>2</a:t>
            </a:r>
            <a:r>
              <a:rPr lang="en-US" sz="3840" dirty="0" smtClean="0">
                <a:latin typeface="Lucida Calligraphy"/>
                <a:cs typeface="Lucida Calligraphy"/>
              </a:rPr>
              <a:t> And it came to pass in the third year, that Jehoshaphat the king of Judah came down to the king of Israel. </a:t>
            </a:r>
            <a:r>
              <a:rPr lang="en-US" sz="3840" b="1" dirty="0" smtClean="0">
                <a:latin typeface="Lucida Calligraphy"/>
                <a:cs typeface="Lucida Calligraphy"/>
              </a:rPr>
              <a:t>3</a:t>
            </a:r>
            <a:r>
              <a:rPr lang="en-US" sz="3840" dirty="0" smtClean="0">
                <a:latin typeface="Lucida Calligraphy"/>
                <a:cs typeface="Lucida Calligraphy"/>
              </a:rPr>
              <a:t> And the king of Israel said unto his servants: 'Know ye that </a:t>
            </a:r>
            <a:r>
              <a:rPr lang="en-US" sz="3840" dirty="0" err="1" smtClean="0">
                <a:latin typeface="Lucida Calligraphy"/>
                <a:cs typeface="Lucida Calligraphy"/>
              </a:rPr>
              <a:t>Ramoth-gilead</a:t>
            </a:r>
            <a:r>
              <a:rPr lang="en-US" sz="3840" dirty="0" smtClean="0">
                <a:latin typeface="Lucida Calligraphy"/>
                <a:cs typeface="Lucida Calligraphy"/>
              </a:rPr>
              <a:t> is ours, and we are still, and take it not out of the hand of the king of Aram?' </a:t>
            </a:r>
            <a:r>
              <a:rPr lang="en-US" sz="3840" b="1" dirty="0" smtClean="0">
                <a:latin typeface="Lucida Calligraphy"/>
                <a:cs typeface="Lucida Calligraphy"/>
              </a:rPr>
              <a:t>4</a:t>
            </a:r>
            <a:r>
              <a:rPr lang="en-US" sz="3840" dirty="0" smtClean="0">
                <a:latin typeface="Lucida Calligraphy"/>
                <a:cs typeface="Lucida Calligraphy"/>
              </a:rPr>
              <a:t> And he said unto Jehoshaphat: 'Wilt thou go with me to battle to </a:t>
            </a:r>
            <a:r>
              <a:rPr lang="en-US" sz="3840" dirty="0" err="1" smtClean="0">
                <a:latin typeface="Lucida Calligraphy"/>
                <a:cs typeface="Lucida Calligraphy"/>
              </a:rPr>
              <a:t>Ramoth-gilead</a:t>
            </a:r>
            <a:r>
              <a:rPr lang="en-US" sz="3840" dirty="0" smtClean="0">
                <a:latin typeface="Lucida Calligraphy"/>
                <a:cs typeface="Lucida Calligraphy"/>
              </a:rPr>
              <a:t>?' And Jehoshaphat said to the king of Israel: 'I am as thou art, my people as thy people, my horses as thy horses.' </a:t>
            </a:r>
            <a:r>
              <a:rPr lang="en-US" sz="3840" b="1" dirty="0" smtClean="0">
                <a:latin typeface="Lucida Calligraphy"/>
                <a:cs typeface="Lucida Calligraphy"/>
              </a:rPr>
              <a:t>5</a:t>
            </a:r>
            <a:r>
              <a:rPr lang="en-US" sz="3840" dirty="0" smtClean="0">
                <a:latin typeface="Lucida Calligraphy"/>
                <a:cs typeface="Lucida Calligraphy"/>
              </a:rPr>
              <a:t> And Jehoshaphat said unto the king of Israel: 'Inquire, I pray thee, at the word of the LORD today.' </a:t>
            </a:r>
            <a:r>
              <a:rPr lang="en-US" sz="3840" b="1" dirty="0" smtClean="0">
                <a:latin typeface="Lucida Calligraphy"/>
                <a:cs typeface="Lucida Calligraphy"/>
              </a:rPr>
              <a:t>6</a:t>
            </a:r>
            <a:r>
              <a:rPr lang="en-US" sz="3840" dirty="0" smtClean="0">
                <a:latin typeface="Lucida Calligraphy"/>
                <a:cs typeface="Lucida Calligraphy"/>
              </a:rPr>
              <a:t> Then the king of Israel gathered the prophets together, about four hundred men, and said unto them: 'Shall I go against </a:t>
            </a:r>
            <a:r>
              <a:rPr lang="en-US" sz="3840" dirty="0" err="1" smtClean="0">
                <a:latin typeface="Lucida Calligraphy"/>
                <a:cs typeface="Lucida Calligraphy"/>
              </a:rPr>
              <a:t>Ramoth-gilead</a:t>
            </a:r>
            <a:r>
              <a:rPr lang="en-US" sz="3840" dirty="0" smtClean="0">
                <a:latin typeface="Lucida Calligraphy"/>
                <a:cs typeface="Lucida Calligraphy"/>
              </a:rPr>
              <a:t> to battle, or shall I forbear?' And they said: 'Go up; for the LORD will deliver it into the hand of the king.' 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358"/>
            <a:ext cx="8229600" cy="580580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Lucida Calligraphy"/>
                <a:cs typeface="Lucida Calligraphy"/>
              </a:rPr>
              <a:t>7</a:t>
            </a:r>
            <a:r>
              <a:rPr lang="en-US" dirty="0" smtClean="0">
                <a:latin typeface="Lucida Calligraphy"/>
                <a:cs typeface="Lucida Calligraphy"/>
              </a:rPr>
              <a:t> But Jehoshaphat said: 'Is there not here besides a prophet of the LORD, that we might inquire of him?' </a:t>
            </a:r>
            <a:r>
              <a:rPr lang="en-US" b="1" dirty="0" smtClean="0">
                <a:latin typeface="Lucida Calligraphy"/>
                <a:cs typeface="Lucida Calligraphy"/>
              </a:rPr>
              <a:t>8</a:t>
            </a:r>
            <a:r>
              <a:rPr lang="en-US" dirty="0" smtClean="0">
                <a:latin typeface="Lucida Calligraphy"/>
                <a:cs typeface="Lucida Calligraphy"/>
              </a:rPr>
              <a:t> And the king of Israel said unto Jehoshaphat: 'There is yet one man by whom we may inquire of the LORD, </a:t>
            </a:r>
            <a:r>
              <a:rPr lang="en-US" dirty="0" err="1" smtClean="0">
                <a:latin typeface="Lucida Calligraphy"/>
                <a:cs typeface="Lucida Calligraphy"/>
              </a:rPr>
              <a:t>Micaiah</a:t>
            </a:r>
            <a:r>
              <a:rPr lang="en-US" dirty="0" smtClean="0">
                <a:latin typeface="Lucida Calligraphy"/>
                <a:cs typeface="Lucida Calligraphy"/>
              </a:rPr>
              <a:t> the son of </a:t>
            </a:r>
            <a:r>
              <a:rPr lang="en-US" dirty="0" err="1" smtClean="0">
                <a:latin typeface="Lucida Calligraphy"/>
                <a:cs typeface="Lucida Calligraphy"/>
              </a:rPr>
              <a:t>Imlah</a:t>
            </a:r>
            <a:r>
              <a:rPr lang="en-US" dirty="0" smtClean="0">
                <a:latin typeface="Lucida Calligraphy"/>
                <a:cs typeface="Lucida Calligraphy"/>
              </a:rPr>
              <a:t>; but I hate him; for he doth not prophesy good concerning me, but evil.' And Jehoshaphat said: 'Let not the king say so.' </a:t>
            </a:r>
            <a:r>
              <a:rPr lang="en-US" b="1" dirty="0" smtClean="0">
                <a:latin typeface="Lucida Calligraphy"/>
                <a:cs typeface="Lucida Calligraphy"/>
              </a:rPr>
              <a:t>9</a:t>
            </a:r>
            <a:r>
              <a:rPr lang="en-US" dirty="0" smtClean="0">
                <a:latin typeface="Lucida Calligraphy"/>
                <a:cs typeface="Lucida Calligraphy"/>
              </a:rPr>
              <a:t> Then the king of Israel called an officer, and said: 'Fetch quickly </a:t>
            </a:r>
            <a:r>
              <a:rPr lang="en-US" dirty="0" err="1" smtClean="0">
                <a:latin typeface="Lucida Calligraphy"/>
                <a:cs typeface="Lucida Calligraphy"/>
              </a:rPr>
              <a:t>Micaiah</a:t>
            </a:r>
            <a:r>
              <a:rPr lang="en-US" dirty="0" smtClean="0">
                <a:latin typeface="Lucida Calligraphy"/>
                <a:cs typeface="Lucida Calligraphy"/>
              </a:rPr>
              <a:t> the son of </a:t>
            </a:r>
            <a:r>
              <a:rPr lang="en-US" dirty="0" err="1" smtClean="0">
                <a:latin typeface="Lucida Calligraphy"/>
                <a:cs typeface="Lucida Calligraphy"/>
              </a:rPr>
              <a:t>Imlah</a:t>
            </a:r>
            <a:r>
              <a:rPr lang="en-US" dirty="0" smtClean="0">
                <a:latin typeface="Lucida Calligraphy"/>
                <a:cs typeface="Lucida Calligraphy"/>
              </a:rPr>
              <a:t>.'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6388785"/>
          </a:xfrm>
        </p:spPr>
        <p:txBody>
          <a:bodyPr>
            <a:normAutofit fontScale="40000" lnSpcReduction="20000"/>
          </a:bodyPr>
          <a:lstStyle/>
          <a:p>
            <a:r>
              <a:rPr lang="en-US" sz="4250" b="1" dirty="0" smtClean="0">
                <a:latin typeface="Lucida Calligraphy"/>
                <a:cs typeface="Lucida Calligraphy"/>
              </a:rPr>
              <a:t>13</a:t>
            </a:r>
            <a:r>
              <a:rPr lang="en-US" sz="4250" dirty="0" smtClean="0">
                <a:latin typeface="Lucida Calligraphy"/>
                <a:cs typeface="Lucida Calligraphy"/>
              </a:rPr>
              <a:t> And the messenger that went to call </a:t>
            </a:r>
            <a:r>
              <a:rPr lang="en-US" sz="4250" dirty="0" err="1" smtClean="0">
                <a:latin typeface="Lucida Calligraphy"/>
                <a:cs typeface="Lucida Calligraphy"/>
              </a:rPr>
              <a:t>Micaiah</a:t>
            </a:r>
            <a:r>
              <a:rPr lang="en-US" sz="4250" dirty="0" smtClean="0">
                <a:latin typeface="Lucida Calligraphy"/>
                <a:cs typeface="Lucida Calligraphy"/>
              </a:rPr>
              <a:t> spoke unto him, saying: 'Behold now, the words of the prophets declare good unto the king with one mouth, let thy word, I pray thee, be like the word of one of them, and speak thou good.' </a:t>
            </a:r>
            <a:r>
              <a:rPr lang="en-US" sz="4250" b="1" dirty="0" smtClean="0">
                <a:latin typeface="Lucida Calligraphy"/>
                <a:cs typeface="Lucida Calligraphy"/>
              </a:rPr>
              <a:t>14</a:t>
            </a:r>
            <a:r>
              <a:rPr lang="en-US" sz="4250" dirty="0" smtClean="0">
                <a:latin typeface="Lucida Calligraphy"/>
                <a:cs typeface="Lucida Calligraphy"/>
              </a:rPr>
              <a:t> And </a:t>
            </a:r>
            <a:r>
              <a:rPr lang="en-US" sz="4250" dirty="0" err="1" smtClean="0">
                <a:latin typeface="Lucida Calligraphy"/>
                <a:cs typeface="Lucida Calligraphy"/>
              </a:rPr>
              <a:t>Micaiah</a:t>
            </a:r>
            <a:r>
              <a:rPr lang="en-US" sz="4250" dirty="0" smtClean="0">
                <a:latin typeface="Lucida Calligraphy"/>
                <a:cs typeface="Lucida Calligraphy"/>
              </a:rPr>
              <a:t> said: 'As the LORD </a:t>
            </a:r>
            <a:r>
              <a:rPr lang="en-US" sz="4250" dirty="0" err="1" smtClean="0">
                <a:latin typeface="Lucida Calligraphy"/>
                <a:cs typeface="Lucida Calligraphy"/>
              </a:rPr>
              <a:t>liveth</a:t>
            </a:r>
            <a:r>
              <a:rPr lang="en-US" sz="4250" dirty="0" smtClean="0">
                <a:latin typeface="Lucida Calligraphy"/>
                <a:cs typeface="Lucida Calligraphy"/>
              </a:rPr>
              <a:t>, what the LORD </a:t>
            </a:r>
            <a:r>
              <a:rPr lang="en-US" sz="4250" dirty="0" err="1" smtClean="0">
                <a:latin typeface="Lucida Calligraphy"/>
                <a:cs typeface="Lucida Calligraphy"/>
              </a:rPr>
              <a:t>saith</a:t>
            </a:r>
            <a:r>
              <a:rPr lang="en-US" sz="4250" dirty="0" smtClean="0">
                <a:latin typeface="Lucida Calligraphy"/>
                <a:cs typeface="Lucida Calligraphy"/>
              </a:rPr>
              <a:t> unto me, that will I speak.' </a:t>
            </a:r>
            <a:r>
              <a:rPr lang="en-US" sz="4250" b="1" dirty="0" smtClean="0">
                <a:latin typeface="Lucida Calligraphy"/>
                <a:cs typeface="Lucida Calligraphy"/>
              </a:rPr>
              <a:t>15</a:t>
            </a:r>
            <a:r>
              <a:rPr lang="en-US" sz="4250" dirty="0" smtClean="0">
                <a:latin typeface="Lucida Calligraphy"/>
                <a:cs typeface="Lucida Calligraphy"/>
              </a:rPr>
              <a:t> And when he was come to the king, the king said unto him: '</a:t>
            </a:r>
            <a:r>
              <a:rPr lang="en-US" sz="4250" dirty="0" err="1" smtClean="0">
                <a:latin typeface="Lucida Calligraphy"/>
                <a:cs typeface="Lucida Calligraphy"/>
              </a:rPr>
              <a:t>Micaiah</a:t>
            </a:r>
            <a:r>
              <a:rPr lang="en-US" sz="4250" dirty="0" smtClean="0">
                <a:latin typeface="Lucida Calligraphy"/>
                <a:cs typeface="Lucida Calligraphy"/>
              </a:rPr>
              <a:t>, shall we go to </a:t>
            </a:r>
            <a:r>
              <a:rPr lang="en-US" sz="4250" dirty="0" err="1" smtClean="0">
                <a:latin typeface="Lucida Calligraphy"/>
                <a:cs typeface="Lucida Calligraphy"/>
              </a:rPr>
              <a:t>Ramoth-gilead</a:t>
            </a:r>
            <a:r>
              <a:rPr lang="en-US" sz="4250" dirty="0" smtClean="0">
                <a:latin typeface="Lucida Calligraphy"/>
                <a:cs typeface="Lucida Calligraphy"/>
              </a:rPr>
              <a:t> to battle, or shall we forbear?' And he answered him: 'Go up, and prosper; and the LORD will deliver it into the hand of the king.' </a:t>
            </a:r>
            <a:r>
              <a:rPr lang="en-US" sz="4250" b="1" dirty="0" smtClean="0">
                <a:latin typeface="Lucida Calligraphy"/>
                <a:cs typeface="Lucida Calligraphy"/>
              </a:rPr>
              <a:t>16</a:t>
            </a:r>
            <a:r>
              <a:rPr lang="en-US" sz="4250" dirty="0" smtClean="0">
                <a:latin typeface="Lucida Calligraphy"/>
                <a:cs typeface="Lucida Calligraphy"/>
              </a:rPr>
              <a:t> And the king said unto him: 'How many times shall I adjure thee that thou speak unto me nothing but the truth in the name of the LORD?' </a:t>
            </a:r>
            <a:r>
              <a:rPr lang="en-US" sz="4250" b="1" dirty="0" smtClean="0">
                <a:latin typeface="Lucida Calligraphy"/>
                <a:cs typeface="Lucida Calligraphy"/>
              </a:rPr>
              <a:t>17</a:t>
            </a:r>
            <a:r>
              <a:rPr lang="en-US" sz="4250" dirty="0" smtClean="0">
                <a:latin typeface="Lucida Calligraphy"/>
                <a:cs typeface="Lucida Calligraphy"/>
              </a:rPr>
              <a:t> And he said: 'I saw all Israel scattered upon the mountains, as sheep that have no shepherd; and the LORD said: These have no master; let them return every man to his house in peace.' </a:t>
            </a:r>
            <a:r>
              <a:rPr lang="en-US" sz="4250" b="1" dirty="0" smtClean="0">
                <a:latin typeface="Lucida Calligraphy"/>
                <a:cs typeface="Lucida Calligraphy"/>
              </a:rPr>
              <a:t>18</a:t>
            </a:r>
            <a:r>
              <a:rPr lang="en-US" sz="4250" dirty="0" smtClean="0">
                <a:latin typeface="Lucida Calligraphy"/>
                <a:cs typeface="Lucida Calligraphy"/>
              </a:rPr>
              <a:t> And the king of Israel said to Jehoshaphat: 'Did I not tell thee that he would not prophesy good concerning me, but evil?' </a:t>
            </a:r>
            <a:r>
              <a:rPr lang="en-US" sz="4250" b="1" dirty="0" smtClean="0">
                <a:latin typeface="Lucida Calligraphy"/>
                <a:cs typeface="Lucida Calligraphy"/>
              </a:rPr>
              <a:t>{S}</a:t>
            </a:r>
            <a:r>
              <a:rPr lang="en-US" sz="4250" dirty="0" smtClean="0">
                <a:latin typeface="Lucida Calligraphy"/>
                <a:cs typeface="Lucida Calligraphy"/>
              </a:rPr>
              <a:t> </a:t>
            </a:r>
            <a:r>
              <a:rPr lang="en-US" sz="4250" b="1" dirty="0" smtClean="0">
                <a:latin typeface="Lucida Calligraphy"/>
                <a:cs typeface="Lucida Calligraphy"/>
              </a:rPr>
              <a:t>19</a:t>
            </a:r>
            <a:r>
              <a:rPr lang="en-US" sz="4250" dirty="0" smtClean="0">
                <a:latin typeface="Lucida Calligraphy"/>
                <a:cs typeface="Lucida Calligraphy"/>
              </a:rPr>
              <a:t> And he said: 'Therefore hear thou the word of the LORD. I saw the LORD sitting on His throne, and all the host of heaven standing by Him on His right hand and on his left. </a:t>
            </a:r>
            <a:r>
              <a:rPr lang="en-US" sz="4250" b="1" dirty="0" smtClean="0">
                <a:latin typeface="Lucida Calligraphy"/>
                <a:cs typeface="Lucida Calligraphy"/>
              </a:rPr>
              <a:t>20</a:t>
            </a:r>
            <a:r>
              <a:rPr lang="en-US" sz="4250" dirty="0" smtClean="0">
                <a:latin typeface="Lucida Calligraphy"/>
                <a:cs typeface="Lucida Calligraphy"/>
              </a:rPr>
              <a:t> And the LORD said: Who shall entice Ahab, that he may go up and fall at </a:t>
            </a:r>
            <a:r>
              <a:rPr lang="en-US" sz="4250" dirty="0" err="1" smtClean="0">
                <a:latin typeface="Lucida Calligraphy"/>
                <a:cs typeface="Lucida Calligraphy"/>
              </a:rPr>
              <a:t>Ramoth-gilead</a:t>
            </a:r>
            <a:r>
              <a:rPr lang="en-US" sz="4250" dirty="0" smtClean="0">
                <a:latin typeface="Lucida Calligraphy"/>
                <a:cs typeface="Lucida Calligraphy"/>
              </a:rPr>
              <a:t>. And one said: On this manner; and another said: On that manner. </a:t>
            </a:r>
            <a:r>
              <a:rPr lang="en-US" sz="4250" b="1" dirty="0" smtClean="0">
                <a:latin typeface="Lucida Calligraphy"/>
                <a:cs typeface="Lucida Calligraphy"/>
              </a:rPr>
              <a:t>21</a:t>
            </a:r>
            <a:r>
              <a:rPr lang="en-US" sz="4250" dirty="0" smtClean="0">
                <a:latin typeface="Lucida Calligraphy"/>
                <a:cs typeface="Lucida Calligraphy"/>
              </a:rPr>
              <a:t> And there came forth the spirit, and stood before the LORD, and said: I will entice him. </a:t>
            </a:r>
            <a:r>
              <a:rPr lang="en-US" sz="4250" b="1" dirty="0" smtClean="0">
                <a:latin typeface="Lucida Calligraphy"/>
                <a:cs typeface="Lucida Calligraphy"/>
              </a:rPr>
              <a:t>22</a:t>
            </a:r>
            <a:r>
              <a:rPr lang="en-US" sz="4250" dirty="0" smtClean="0">
                <a:latin typeface="Lucida Calligraphy"/>
                <a:cs typeface="Lucida Calligraphy"/>
              </a:rPr>
              <a:t> And the LORD said unto him: Wherewith? And he said: I will go forth, and will be a lying spirit in the mouth of all his prophets. And He said: Thou </a:t>
            </a:r>
            <a:r>
              <a:rPr lang="en-US" sz="4250" dirty="0" err="1" smtClean="0">
                <a:latin typeface="Lucida Calligraphy"/>
                <a:cs typeface="Lucida Calligraphy"/>
              </a:rPr>
              <a:t>shalt</a:t>
            </a:r>
            <a:r>
              <a:rPr lang="en-US" sz="4250" dirty="0" smtClean="0">
                <a:latin typeface="Lucida Calligraphy"/>
                <a:cs typeface="Lucida Calligraphy"/>
              </a:rPr>
              <a:t> entice him, and </a:t>
            </a:r>
            <a:r>
              <a:rPr lang="en-US" sz="4250" dirty="0" err="1" smtClean="0">
                <a:latin typeface="Lucida Calligraphy"/>
                <a:cs typeface="Lucida Calligraphy"/>
              </a:rPr>
              <a:t>shalt</a:t>
            </a:r>
            <a:r>
              <a:rPr lang="en-US" sz="4250" dirty="0" smtClean="0">
                <a:latin typeface="Lucida Calligraphy"/>
                <a:cs typeface="Lucida Calligraphy"/>
              </a:rPr>
              <a:t> prevail also; go forth, and do so. </a:t>
            </a:r>
            <a:r>
              <a:rPr lang="en-US" sz="4250" b="1" dirty="0" smtClean="0">
                <a:latin typeface="Lucida Calligraphy"/>
                <a:cs typeface="Lucida Calligraphy"/>
              </a:rPr>
              <a:t>23</a:t>
            </a:r>
            <a:r>
              <a:rPr lang="en-US" sz="4250" dirty="0" smtClean="0">
                <a:latin typeface="Lucida Calligraphy"/>
                <a:cs typeface="Lucida Calligraphy"/>
              </a:rPr>
              <a:t> Now therefore, behold, the LORD hath put a lying spirit in the mouth of all these thy prophets; and the LORD hath spoken evil concerning thee.'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Lucida Calligraphy"/>
                <a:cs typeface="Lucida Calligraphy"/>
              </a:rPr>
              <a:t>How do prophets gain gravitas?</a:t>
            </a:r>
            <a:endParaRPr lang="en-US" dirty="0"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Lucida Calligraphy"/>
                <a:cs typeface="Lucida Calligraphy"/>
              </a:rPr>
              <a:t>Correct predictions (Amos)</a:t>
            </a:r>
          </a:p>
          <a:p>
            <a:r>
              <a:rPr lang="en-US" dirty="0" smtClean="0">
                <a:latin typeface="Lucida Calligraphy"/>
                <a:cs typeface="Lucida Calligraphy"/>
              </a:rPr>
              <a:t>Gather a cult following (Elijah)</a:t>
            </a:r>
          </a:p>
          <a:p>
            <a:r>
              <a:rPr lang="en-US" dirty="0" smtClean="0">
                <a:latin typeface="Lucida Calligraphy"/>
                <a:cs typeface="Lucida Calligraphy"/>
              </a:rPr>
              <a:t>Inherit the title (Elisha)</a:t>
            </a:r>
          </a:p>
          <a:p>
            <a:r>
              <a:rPr lang="en-US" dirty="0" smtClean="0">
                <a:latin typeface="Lucida Calligraphy"/>
                <a:cs typeface="Lucida Calligraphy"/>
              </a:rPr>
              <a:t>Official instruction/training/association with scribal/government/cultic insiders (Samuel, Nathan, Isaiah, Jeremiah)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Calligraphy"/>
                <a:cs typeface="Lucida Calligraphy"/>
              </a:rPr>
              <a:t>Essential Questions</a:t>
            </a:r>
            <a:endParaRPr lang="en-US" dirty="0"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1752"/>
            <a:ext cx="8229600" cy="3834411"/>
          </a:xfrm>
        </p:spPr>
        <p:txBody>
          <a:bodyPr/>
          <a:lstStyle/>
          <a:p>
            <a:r>
              <a:rPr lang="en-US" dirty="0" smtClean="0">
                <a:latin typeface="Lucida Calligraphy"/>
                <a:cs typeface="Lucida Calligraphy"/>
              </a:rPr>
              <a:t>What kinds of prophetic activity are there?</a:t>
            </a:r>
          </a:p>
          <a:p>
            <a:r>
              <a:rPr lang="en-US" dirty="0" smtClean="0">
                <a:latin typeface="Lucida Calligraphy"/>
                <a:cs typeface="Lucida Calligraphy"/>
              </a:rPr>
              <a:t>What can we say is universal across cultures?</a:t>
            </a:r>
          </a:p>
          <a:p>
            <a:r>
              <a:rPr lang="en-US" dirty="0" smtClean="0">
                <a:latin typeface="Lucida Calligraphy"/>
                <a:cs typeface="Lucida Calligraphy"/>
              </a:rPr>
              <a:t>Who is a prophet?</a:t>
            </a:r>
          </a:p>
          <a:p>
            <a:r>
              <a:rPr lang="en-US" dirty="0" smtClean="0">
                <a:latin typeface="Lucida Calligraphy"/>
                <a:cs typeface="Lucida Calligraphy"/>
              </a:rPr>
              <a:t>How does a prophet gain gravitas?</a:t>
            </a:r>
            <a:endParaRPr lang="en-US" dirty="0">
              <a:latin typeface="Lucida Calligraphy"/>
              <a:cs typeface="Lucida Calligraph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Calligraphy"/>
                <a:cs typeface="Lucida Calligraphy"/>
              </a:rPr>
              <a:t>Conclusion</a:t>
            </a:r>
            <a:endParaRPr lang="en-US" dirty="0"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Lucida Calligraphy"/>
                <a:cs typeface="Lucida Calligraphy"/>
              </a:rPr>
              <a:t>As we consider that prophecy is a human phenomenon that meets certain needs in society, this leaves us the question:  who are the “prophets” in our society?</a:t>
            </a:r>
            <a:endParaRPr lang="en-US" dirty="0">
              <a:latin typeface="Lucida Calligraphy"/>
              <a:cs typeface="Lucida Calligraphy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49" y="877874"/>
            <a:ext cx="3958620" cy="5481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800" y="1600200"/>
            <a:ext cx="3937000" cy="3937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475" y="611676"/>
            <a:ext cx="3449841" cy="580291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600199"/>
            <a:ext cx="4281225" cy="3125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956960"/>
            <a:ext cx="3810000" cy="260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499" y="274638"/>
            <a:ext cx="5058833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606" y="274637"/>
            <a:ext cx="4821060" cy="626493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47" y="274638"/>
            <a:ext cx="8745434" cy="61035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Lucida Calligraphy"/>
                <a:cs typeface="Lucida Calligraphy"/>
              </a:rPr>
              <a:t>The Ancient Near East Context</a:t>
            </a:r>
            <a:endParaRPr lang="en-US" dirty="0"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Lucida Calligraphy"/>
              <a:cs typeface="Lucida Calligraphy"/>
            </a:endParaRPr>
          </a:p>
          <a:p>
            <a:r>
              <a:rPr lang="en-US" dirty="0" smtClean="0">
                <a:latin typeface="Lucida Calligraphy"/>
                <a:cs typeface="Lucida Calligraphy"/>
              </a:rPr>
              <a:t>Mari (1900-1500 BCE)</a:t>
            </a:r>
          </a:p>
          <a:p>
            <a:endParaRPr lang="en-US" dirty="0" smtClean="0">
              <a:latin typeface="Lucida Calligraphy"/>
              <a:cs typeface="Lucida Calligraphy"/>
            </a:endParaRPr>
          </a:p>
          <a:p>
            <a:r>
              <a:rPr lang="en-US" dirty="0" smtClean="0">
                <a:latin typeface="Lucida Calligraphy"/>
                <a:cs typeface="Lucida Calligraphy"/>
              </a:rPr>
              <a:t>Nineveh/Neo-Assyrian (700 BCE)</a:t>
            </a:r>
            <a:endParaRPr lang="en-US" dirty="0">
              <a:latin typeface="Lucida Calligraphy"/>
              <a:cs typeface="Lucida Calligraph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Calligraphy"/>
                <a:cs typeface="Lucida Calligraphy"/>
              </a:rPr>
              <a:t>The Mari Tablets</a:t>
            </a:r>
            <a:endParaRPr lang="en-US" dirty="0"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Lucida Calligraphy"/>
                <a:cs typeface="Lucida Calligraphy"/>
              </a:rPr>
              <a:t>Discovered by French Archaeologists in the 30s</a:t>
            </a:r>
          </a:p>
          <a:p>
            <a:r>
              <a:rPr lang="en-US" dirty="0" smtClean="0">
                <a:latin typeface="Lucida Calligraphy"/>
                <a:cs typeface="Lucida Calligraphy"/>
              </a:rPr>
              <a:t>25,000 tablets written in </a:t>
            </a:r>
            <a:r>
              <a:rPr lang="en-US" dirty="0" err="1" smtClean="0">
                <a:latin typeface="Lucida Calligraphy"/>
                <a:cs typeface="Lucida Calligraphy"/>
              </a:rPr>
              <a:t>Akkadian</a:t>
            </a:r>
            <a:endParaRPr lang="en-US" dirty="0" smtClean="0">
              <a:latin typeface="Lucida Calligraphy"/>
              <a:cs typeface="Lucida Calligraphy"/>
            </a:endParaRPr>
          </a:p>
          <a:p>
            <a:r>
              <a:rPr lang="en-US" dirty="0" smtClean="0">
                <a:latin typeface="Lucida Calligraphy"/>
                <a:cs typeface="Lucida Calligraphy"/>
              </a:rPr>
              <a:t>Kingdom of Mari was hub up the Euphrates River</a:t>
            </a:r>
          </a:p>
          <a:p>
            <a:r>
              <a:rPr lang="en-US" dirty="0" smtClean="0">
                <a:latin typeface="Lucida Calligraphy"/>
                <a:cs typeface="Lucida Calligraphy"/>
              </a:rPr>
              <a:t>Included among tablets were court archives featuring prophetic activity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Calligraphy"/>
                <a:cs typeface="Lucida Calligraphy"/>
              </a:rPr>
              <a:t>What did we find?</a:t>
            </a:r>
            <a:endParaRPr lang="en-US" dirty="0"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991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Lucida Calligraphy"/>
                <a:cs typeface="Lucida Calligraphy"/>
              </a:rPr>
              <a:t>Most prophecies saved were surrounding last king of Mari, </a:t>
            </a:r>
            <a:r>
              <a:rPr lang="en-US" dirty="0" err="1" smtClean="0">
                <a:latin typeface="Lucida Calligraphy"/>
                <a:cs typeface="Lucida Calligraphy"/>
              </a:rPr>
              <a:t>Zimri</a:t>
            </a:r>
            <a:r>
              <a:rPr lang="en-US" dirty="0" smtClean="0">
                <a:latin typeface="Lucida Calligraphy"/>
                <a:cs typeface="Lucida Calligraphy"/>
              </a:rPr>
              <a:t>-Lin</a:t>
            </a:r>
          </a:p>
          <a:p>
            <a:pPr lvl="1"/>
            <a:r>
              <a:rPr lang="en-US" dirty="0" smtClean="0">
                <a:latin typeface="Lucida Calligraphy"/>
                <a:cs typeface="Lucida Calligraphy"/>
              </a:rPr>
              <a:t>Mari about to fall to </a:t>
            </a:r>
            <a:r>
              <a:rPr lang="en-US" dirty="0" err="1" smtClean="0">
                <a:latin typeface="Lucida Calligraphy"/>
                <a:cs typeface="Lucida Calligraphy"/>
              </a:rPr>
              <a:t>Hammu-Rapi</a:t>
            </a:r>
            <a:endParaRPr lang="en-US" dirty="0" smtClean="0">
              <a:latin typeface="Lucida Calligraphy"/>
              <a:cs typeface="Lucida Calligraphy"/>
            </a:endParaRPr>
          </a:p>
          <a:p>
            <a:r>
              <a:rPr lang="en-US" dirty="0" smtClean="0">
                <a:latin typeface="Lucida Calligraphy"/>
                <a:cs typeface="Lucida Calligraphy"/>
              </a:rPr>
              <a:t>Prophecies were letters addressed to king and had to do with affairs of the state</a:t>
            </a:r>
          </a:p>
          <a:p>
            <a:endParaRPr lang="en-US" dirty="0" smtClean="0">
              <a:latin typeface="Lucida Calligraphy"/>
              <a:cs typeface="Lucida Calligraphy"/>
            </a:endParaRPr>
          </a:p>
          <a:p>
            <a:pPr lvl="1"/>
            <a:endParaRPr lang="en-US" dirty="0">
              <a:latin typeface="Lucida Calligraphy"/>
              <a:cs typeface="Lucida Calligraph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Calligraphy"/>
                <a:cs typeface="Lucida Calligraphy"/>
              </a:rPr>
              <a:t>Vocabulary for Prophets</a:t>
            </a:r>
            <a:endParaRPr lang="en-US" dirty="0"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Lucida Calligraphy"/>
                <a:cs typeface="Lucida Calligraphy"/>
              </a:rPr>
              <a:t>Muhhu</a:t>
            </a:r>
            <a:endParaRPr lang="en-US" dirty="0" smtClean="0">
              <a:latin typeface="Lucida Calligraphy"/>
              <a:cs typeface="Lucida Calligraphy"/>
            </a:endParaRPr>
          </a:p>
          <a:p>
            <a:pPr lvl="1"/>
            <a:r>
              <a:rPr lang="en-US" dirty="0" smtClean="0">
                <a:latin typeface="Lucida Calligraphy"/>
                <a:cs typeface="Lucida Calligraphy"/>
              </a:rPr>
              <a:t>Conveying “madness” or “ecstasy”</a:t>
            </a:r>
          </a:p>
          <a:p>
            <a:pPr lvl="1">
              <a:buNone/>
            </a:pPr>
            <a:endParaRPr lang="en-US" dirty="0" smtClean="0">
              <a:latin typeface="Lucida Calligraphy"/>
              <a:cs typeface="Lucida Calligraphy"/>
            </a:endParaRPr>
          </a:p>
          <a:p>
            <a:pPr lvl="1">
              <a:buNone/>
            </a:pPr>
            <a:r>
              <a:rPr lang="en-US" dirty="0" err="1" smtClean="0">
                <a:latin typeface="Lucida Calligraphy"/>
                <a:cs typeface="Lucida Calligraphy"/>
              </a:rPr>
              <a:t>Asinu</a:t>
            </a:r>
            <a:endParaRPr lang="en-US" dirty="0" smtClean="0">
              <a:latin typeface="Lucida Calligraphy"/>
              <a:cs typeface="Lucida Calligraphy"/>
            </a:endParaRPr>
          </a:p>
          <a:p>
            <a:pPr lvl="1"/>
            <a:r>
              <a:rPr lang="en-US" dirty="0" smtClean="0">
                <a:latin typeface="Lucida Calligraphy"/>
                <a:cs typeface="Lucida Calligraphy"/>
              </a:rPr>
              <a:t>Officials in the cult of Ishtar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Calligraphy"/>
                <a:cs typeface="Lucida Calligraphy"/>
              </a:rPr>
              <a:t>Types of Activity</a:t>
            </a:r>
            <a:endParaRPr lang="en-US" dirty="0"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Lucida Calligraphy"/>
                <a:cs typeface="Lucida Calligraphy"/>
              </a:rPr>
              <a:t>Divination over livers</a:t>
            </a:r>
          </a:p>
          <a:p>
            <a:r>
              <a:rPr lang="en-US" dirty="0" smtClean="0">
                <a:latin typeface="Lucida Calligraphy"/>
                <a:cs typeface="Lucida Calligraphy"/>
              </a:rPr>
              <a:t>Formal letters to king</a:t>
            </a:r>
          </a:p>
          <a:p>
            <a:r>
              <a:rPr lang="en-US" dirty="0" smtClean="0">
                <a:latin typeface="Lucida Calligraphy"/>
                <a:cs typeface="Lucida Calligraphy"/>
              </a:rPr>
              <a:t>Ecstatic fits</a:t>
            </a:r>
          </a:p>
          <a:p>
            <a:r>
              <a:rPr lang="en-US" dirty="0" err="1" smtClean="0">
                <a:latin typeface="Lucida Calligraphy"/>
                <a:cs typeface="Lucida Calligraphy"/>
              </a:rPr>
              <a:t>Performative</a:t>
            </a:r>
            <a:r>
              <a:rPr lang="en-US" dirty="0" smtClean="0">
                <a:latin typeface="Lucida Calligraphy"/>
                <a:cs typeface="Lucida Calligraphy"/>
              </a:rPr>
              <a:t> aspect (biting head off animal as metaphor for predicted defeat in battle)</a:t>
            </a:r>
            <a:endParaRPr lang="en-US" dirty="0">
              <a:latin typeface="Lucida Calligraphy"/>
              <a:cs typeface="Lucida Calligraph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Lucida Calligraphy"/>
                <a:cs typeface="Lucida Calligraphy"/>
              </a:rPr>
              <a:t>Types of Prophet</a:t>
            </a:r>
            <a:endParaRPr lang="en-US" dirty="0"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Lucida Calligraphy"/>
                <a:cs typeface="Lucida Calligraphy"/>
              </a:rPr>
              <a:t>Shaman</a:t>
            </a:r>
          </a:p>
          <a:p>
            <a:pPr lvl="1"/>
            <a:r>
              <a:rPr lang="en-US" dirty="0" smtClean="0">
                <a:latin typeface="Lucida Calligraphy"/>
                <a:cs typeface="Lucida Calligraphy"/>
              </a:rPr>
              <a:t>Healing the sick</a:t>
            </a:r>
          </a:p>
          <a:p>
            <a:pPr lvl="1"/>
            <a:r>
              <a:rPr lang="en-US" dirty="0" smtClean="0">
                <a:latin typeface="Lucida Calligraphy"/>
                <a:cs typeface="Lucida Calligraphy"/>
              </a:rPr>
              <a:t>Raising the dead </a:t>
            </a:r>
          </a:p>
          <a:p>
            <a:pPr lvl="1"/>
            <a:r>
              <a:rPr lang="en-US" dirty="0" err="1" smtClean="0">
                <a:latin typeface="Lucida Calligraphy"/>
                <a:cs typeface="Lucida Calligraphy"/>
              </a:rPr>
              <a:t>Performative</a:t>
            </a:r>
            <a:endParaRPr lang="en-US" dirty="0" smtClean="0">
              <a:latin typeface="Lucida Calligraphy"/>
              <a:cs typeface="Lucida Calligraphy"/>
            </a:endParaRPr>
          </a:p>
          <a:p>
            <a:pPr lvl="1">
              <a:buNone/>
            </a:pPr>
            <a:endParaRPr lang="en-US" dirty="0" smtClean="0">
              <a:latin typeface="Lucida Calligraphy"/>
              <a:cs typeface="Lucida Calligraphy"/>
            </a:endParaRPr>
          </a:p>
          <a:p>
            <a:pPr lvl="1">
              <a:buNone/>
            </a:pPr>
            <a:r>
              <a:rPr lang="en-US" dirty="0" smtClean="0">
                <a:latin typeface="Lucida Calligraphy"/>
                <a:cs typeface="Lucida Calligraphy"/>
              </a:rPr>
              <a:t>Examples:  Elijah, Elisha, Native American Kwakiutl healers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Lucida Calligraphy"/>
                <a:cs typeface="Lucida Calligraphy"/>
              </a:rPr>
              <a:t>Types of Prophet</a:t>
            </a:r>
            <a:endParaRPr lang="en-US" dirty="0"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Lucida Calligraphy"/>
                <a:cs typeface="Lucida Calligraphy"/>
              </a:rPr>
              <a:t>Social Justice/Social Commentator</a:t>
            </a:r>
          </a:p>
          <a:p>
            <a:pPr lvl="1"/>
            <a:r>
              <a:rPr lang="en-US" dirty="0" smtClean="0">
                <a:latin typeface="Lucida Calligraphy"/>
                <a:cs typeface="Lucida Calligraphy"/>
              </a:rPr>
              <a:t>Ministers on behalf of the oppressed</a:t>
            </a:r>
          </a:p>
          <a:p>
            <a:pPr lvl="1"/>
            <a:r>
              <a:rPr lang="en-US" dirty="0" smtClean="0">
                <a:latin typeface="Lucida Calligraphy"/>
                <a:cs typeface="Lucida Calligraphy"/>
              </a:rPr>
              <a:t>Points out social ills in society:  poverty, hunger</a:t>
            </a:r>
          </a:p>
          <a:p>
            <a:pPr lvl="1"/>
            <a:endParaRPr lang="en-US" dirty="0" smtClean="0">
              <a:latin typeface="Lucida Calligraphy"/>
              <a:cs typeface="Lucida Calligraphy"/>
            </a:endParaRPr>
          </a:p>
          <a:p>
            <a:pPr lvl="1">
              <a:buNone/>
            </a:pPr>
            <a:r>
              <a:rPr lang="en-US" dirty="0" smtClean="0">
                <a:latin typeface="Lucida Calligraphy"/>
                <a:cs typeface="Lucida Calligraphy"/>
              </a:rPr>
              <a:t>Examples:  Amos, </a:t>
            </a:r>
            <a:r>
              <a:rPr lang="en-US" dirty="0" err="1" smtClean="0">
                <a:latin typeface="Lucida Calligraphy"/>
                <a:cs typeface="Lucida Calligraphy"/>
              </a:rPr>
              <a:t>Deutero</a:t>
            </a:r>
            <a:r>
              <a:rPr lang="en-US" dirty="0" smtClean="0">
                <a:latin typeface="Lucida Calligraphy"/>
                <a:cs typeface="Lucida Calligraphy"/>
              </a:rPr>
              <a:t>-Isaiah</a:t>
            </a:r>
            <a:endParaRPr lang="en-US" dirty="0">
              <a:latin typeface="Lucida Calligraphy"/>
              <a:cs typeface="Lucida Calligraph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1304</Words>
  <Application>Microsoft Macintosh PowerPoint</Application>
  <PresentationFormat>On-screen Show (4:3)</PresentationFormat>
  <Paragraphs>97</Paragraphs>
  <Slides>26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Prophecy as a Human Phenomenon</vt:lpstr>
      <vt:lpstr>Essential Questions</vt:lpstr>
      <vt:lpstr>The Ancient Near East Context</vt:lpstr>
      <vt:lpstr>The Mari Tablets</vt:lpstr>
      <vt:lpstr>What did we find?</vt:lpstr>
      <vt:lpstr>Vocabulary for Prophets</vt:lpstr>
      <vt:lpstr>Types of Activity</vt:lpstr>
      <vt:lpstr>Types of Prophet</vt:lpstr>
      <vt:lpstr>Types of Prophet</vt:lpstr>
      <vt:lpstr>Types of Prophet</vt:lpstr>
      <vt:lpstr>Types of Prophet</vt:lpstr>
      <vt:lpstr>Types of Prophet</vt:lpstr>
      <vt:lpstr>Types of Prophet</vt:lpstr>
      <vt:lpstr>Identifying Our Prophets</vt:lpstr>
      <vt:lpstr>Place within Society</vt:lpstr>
      <vt:lpstr>Insider Verses Outsider:  Micaiah vs. 400 Prophets (1 Kings 22)</vt:lpstr>
      <vt:lpstr>Slide 17</vt:lpstr>
      <vt:lpstr>Slide 18</vt:lpstr>
      <vt:lpstr>How do prophets gain gravitas?</vt:lpstr>
      <vt:lpstr>Conclusion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Prophecy as a Human Phenomenon</dc:title>
  <dc:creator>Benjamin Fried</dc:creator>
  <cp:lastModifiedBy>Benjamin Fried</cp:lastModifiedBy>
  <cp:revision>3</cp:revision>
  <dcterms:created xsi:type="dcterms:W3CDTF">2014-01-15T00:55:13Z</dcterms:created>
  <dcterms:modified xsi:type="dcterms:W3CDTF">2014-01-15T01:15:23Z</dcterms:modified>
</cp:coreProperties>
</file>